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22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23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20" r:id="rId40"/>
    <p:sldId id="29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87" autoAdjust="0"/>
  </p:normalViewPr>
  <p:slideViewPr>
    <p:cSldViewPr>
      <p:cViewPr varScale="1">
        <p:scale>
          <a:sx n="82" d="100"/>
          <a:sy n="82" d="100"/>
        </p:scale>
        <p:origin x="-12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3F18E-29A4-4FD4-A77C-BA7F6457CA89}" type="datetimeFigureOut">
              <a:rPr lang="zh-CN" altLang="en-US" smtClean="0"/>
              <a:pPr/>
              <a:t>2017-9-27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A2C67-7EAF-49EB-A53D-91ACDE6549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93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2C67-7EAF-49EB-A53D-91ACDE6549D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886728" cy="1829761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5.3  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有限长单位冲激响应</a:t>
            </a: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(FIR)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滤波器的基本结构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0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142984"/>
            <a:ext cx="325887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28662" y="2370192"/>
            <a:ext cx="343235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每一个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一阶子系统：</a:t>
            </a:r>
          </a:p>
        </p:txBody>
      </p:sp>
      <p:pic>
        <p:nvPicPr>
          <p:cNvPr id="7170" name="Picture 2" descr="image0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3298886"/>
            <a:ext cx="2553843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00100" y="4441894"/>
            <a:ext cx="7197804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由于零极点互相抵消后，在有限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平面上</a:t>
            </a:r>
            <a:r>
              <a:rPr lang="en-US" sz="2400" b="1" dirty="0" smtClean="0"/>
              <a:t>(0&lt;</a:t>
            </a:r>
            <a:r>
              <a:rPr lang="zh-CN" altLang="en-US" sz="2400" b="1" dirty="0" smtClean="0"/>
              <a:t>｜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｜</a:t>
            </a:r>
            <a:r>
              <a:rPr lang="en-US" sz="2400" b="1" dirty="0" smtClean="0"/>
              <a:t>&lt;∞)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系统函数没有极点，因而它就是一个</a:t>
            </a:r>
            <a:r>
              <a:rPr lang="en-US" sz="2400" b="1" dirty="0" smtClean="0"/>
              <a:t>FIR</a:t>
            </a:r>
            <a:r>
              <a:rPr lang="zh-CN" altLang="en-US" sz="2400" b="1" dirty="0" smtClean="0"/>
              <a:t>系统。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728" y="28572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7030A0"/>
                </a:solidFill>
              </a:rPr>
              <a:t>级联的第二部分：</a:t>
            </a:r>
          </a:p>
        </p:txBody>
      </p:sp>
      <p:sp>
        <p:nvSpPr>
          <p:cNvPr id="7" name="横卷形 6"/>
          <p:cNvSpPr/>
          <p:nvPr/>
        </p:nvSpPr>
        <p:spPr>
          <a:xfrm>
            <a:off x="5072066" y="642918"/>
            <a:ext cx="3571900" cy="1785950"/>
          </a:xfrm>
          <a:prstGeom prst="horizontalScroll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29256" y="928670"/>
            <a:ext cx="3036409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由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个一阶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子网络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并联组成的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系统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442781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FIR</a:t>
            </a:r>
            <a:r>
              <a:rPr lang="zh-CN" altLang="en-US" sz="2400" b="1" dirty="0" smtClean="0"/>
              <a:t>滤波器的频率抽样型结构：</a:t>
            </a:r>
          </a:p>
        </p:txBody>
      </p:sp>
      <p:pic>
        <p:nvPicPr>
          <p:cNvPr id="4098" name="Picture 2" descr="E:\DSP程佩青课件\064937-01 数字信号处理教程（第四版）(经典版) 40571-9\CTP\TU\5t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319" y="1285861"/>
            <a:ext cx="7290539" cy="42148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387798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频率抽样结构有两个缺点：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5067" y="1071546"/>
            <a:ext cx="86373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稳定问题</a:t>
            </a:r>
            <a:r>
              <a:rPr lang="en-US" sz="2400" b="1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由于零点是由延时单元确定，而极点是由系数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W</a:t>
            </a:r>
            <a:r>
              <a:rPr lang="en-US" altLang="zh-CN" sz="2400" b="1" i="1" baseline="-25000" dirty="0"/>
              <a:t>N</a:t>
            </a:r>
            <a:r>
              <a:rPr lang="en-US" altLang="zh-CN" sz="2400" b="1" baseline="30000" dirty="0"/>
              <a:t>-</a:t>
            </a:r>
            <a:r>
              <a:rPr lang="en-US" altLang="zh-CN" sz="2400" b="1" i="1" baseline="30000" dirty="0"/>
              <a:t>k</a:t>
            </a:r>
            <a:r>
              <a:rPr lang="en-US" altLang="zh-CN" sz="2400" b="1" i="1" dirty="0"/>
              <a:t>=</a:t>
            </a:r>
            <a:r>
              <a:rPr lang="en-US" altLang="zh-CN" sz="2400" b="1" dirty="0"/>
              <a:t>e</a:t>
            </a:r>
            <a:r>
              <a:rPr lang="en-US" altLang="zh-CN" sz="2400" b="1" baseline="30000" dirty="0"/>
              <a:t>j</a:t>
            </a:r>
            <a:r>
              <a:rPr lang="en-US" altLang="zh-CN" sz="2400" b="1" i="1" baseline="30000" dirty="0"/>
              <a:t>2</a:t>
            </a:r>
            <a:r>
              <a:rPr lang="el-GR" altLang="zh-CN" sz="2400" b="1" baseline="30000" dirty="0"/>
              <a:t>π</a:t>
            </a:r>
            <a:r>
              <a:rPr lang="en-US" altLang="zh-CN" sz="2400" b="1" i="1" baseline="30000" dirty="0"/>
              <a:t>k/N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</a:t>
            </a:r>
            <a:r>
              <a:rPr lang="zh-CN" altLang="en-US" sz="2400" b="1" dirty="0" smtClean="0"/>
              <a:t>决定，系数量化后极点移动，零极点不能抵消。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若极点移动到单位圆外，则系统不稳定。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158" y="3580919"/>
            <a:ext cx="6710491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 </a:t>
            </a:r>
            <a:r>
              <a:rPr lang="zh-CN" altLang="en-US" sz="2400" b="1" dirty="0"/>
              <a:t>结构中所乘的系数</a:t>
            </a:r>
            <a:r>
              <a:rPr lang="en-US" altLang="zh-CN" sz="2400" b="1" dirty="0"/>
              <a:t> 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k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及</a:t>
            </a:r>
            <a:r>
              <a:rPr lang="en-US" altLang="zh-CN" sz="2400" b="1" i="1" dirty="0"/>
              <a:t>W</a:t>
            </a:r>
            <a:r>
              <a:rPr lang="en-US" altLang="zh-CN" sz="2400" b="1" i="1" baseline="-25000" dirty="0"/>
              <a:t>N</a:t>
            </a:r>
            <a:r>
              <a:rPr lang="en-US" altLang="zh-CN" sz="2400" b="1" baseline="30000" dirty="0"/>
              <a:t>-</a:t>
            </a:r>
            <a:r>
              <a:rPr lang="en-US" altLang="zh-CN" sz="2400" b="1" i="1" baseline="30000" dirty="0"/>
              <a:t>k</a:t>
            </a:r>
            <a:r>
              <a:rPr lang="zh-CN" altLang="en-US" sz="2400" b="1" dirty="0"/>
              <a:t>都是复数，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运算更加复杂，存储量更多。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326243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4.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修正的频率抽样结构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458" y="1071546"/>
            <a:ext cx="81900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针对以上第一个缺点是将梳状滤波器的零点以及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</a:t>
            </a:r>
            <a:r>
              <a:rPr lang="zh-CN" altLang="en-US" sz="2400" b="1" dirty="0" smtClean="0"/>
              <a:t>各一阶谐振器的极点都移到单位圆内半径为</a:t>
            </a:r>
            <a:r>
              <a:rPr lang="en-US" sz="2400" b="1" i="1" dirty="0" smtClean="0"/>
              <a:t>r</a:t>
            </a:r>
            <a:r>
              <a:rPr lang="zh-CN" altLang="en-US" sz="2400" b="1" dirty="0" smtClean="0"/>
              <a:t>的圆上，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          r</a:t>
            </a:r>
            <a:r>
              <a:rPr lang="zh-CN" altLang="en-US" sz="2400" b="1" dirty="0" smtClean="0"/>
              <a:t>是小于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又近似等于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的正实数（即 </a:t>
            </a:r>
            <a:r>
              <a:rPr lang="en-US" altLang="zh-CN" sz="2400" b="1" i="1" dirty="0" smtClean="0"/>
              <a:t>r</a:t>
            </a:r>
            <a:r>
              <a:rPr lang="zh-CN" altLang="en-US" sz="2400" b="1" dirty="0" smtClean="0"/>
              <a:t> ≤</a:t>
            </a:r>
            <a:r>
              <a:rPr lang="en-US" altLang="zh-CN" sz="2400" b="1" dirty="0" smtClean="0"/>
              <a:t>1,</a:t>
            </a:r>
            <a:r>
              <a:rPr lang="en-US" altLang="zh-CN" sz="2400" b="1" i="1" dirty="0" smtClean="0"/>
              <a:t>r</a:t>
            </a:r>
            <a:r>
              <a:rPr lang="zh-CN" altLang="en-US" sz="2400" b="1" dirty="0" smtClean="0"/>
              <a:t>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），</a:t>
            </a:r>
            <a:r>
              <a:rPr lang="en-US" sz="2400" b="1" dirty="0" smtClean="0"/>
              <a:t> 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</a:t>
            </a:r>
            <a:r>
              <a:rPr lang="zh-CN" altLang="en-US" sz="2400" b="1" dirty="0" smtClean="0"/>
              <a:t>则所得到的修正频率抽样结构的系统函数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1538" y="4857760"/>
            <a:ext cx="6120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n-US" altLang="zh-CN" sz="2400" b="1" i="1" dirty="0"/>
              <a:t>r</a:t>
            </a:r>
            <a:r>
              <a:rPr lang="zh-CN" altLang="en-US" sz="2400" b="1" dirty="0"/>
              <a:t> ≤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且</a:t>
            </a:r>
            <a:r>
              <a:rPr lang="en-US" altLang="zh-CN" sz="2400" b="1" i="1" dirty="0" smtClean="0"/>
              <a:t>r</a:t>
            </a:r>
            <a:r>
              <a:rPr lang="zh-CN" altLang="en-US" sz="2400" b="1" dirty="0"/>
              <a:t>≈</a:t>
            </a:r>
            <a:r>
              <a:rPr lang="en-US" altLang="zh-CN" sz="2400" b="1" dirty="0"/>
              <a:t>1</a:t>
            </a:r>
            <a:r>
              <a:rPr lang="zh-CN" altLang="en-US" sz="2400" b="1" dirty="0" smtClean="0"/>
              <a:t>，半径为</a:t>
            </a:r>
            <a:r>
              <a:rPr lang="en-US" sz="2400" b="1" i="1" dirty="0" smtClean="0"/>
              <a:t>r</a:t>
            </a:r>
            <a:r>
              <a:rPr lang="zh-CN" altLang="en-US" sz="2400" b="1" dirty="0" smtClean="0"/>
              <a:t>的新抽样点上的值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r</a:t>
            </a:r>
            <a:r>
              <a:rPr lang="en-US" altLang="zh-CN" sz="2400" b="1" i="1" dirty="0" smtClean="0"/>
              <a:t>(k</a:t>
            </a:r>
            <a:r>
              <a:rPr lang="en-US" altLang="zh-CN" sz="2400" b="1" dirty="0" smtClean="0"/>
              <a:t>)</a:t>
            </a:r>
            <a:r>
              <a:rPr lang="en-US" sz="2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可用单位圆</a:t>
            </a:r>
            <a:r>
              <a:rPr lang="en-US" sz="2400" b="1" dirty="0" smtClean="0"/>
              <a:t>( </a:t>
            </a:r>
            <a:r>
              <a:rPr lang="en-US" altLang="zh-CN" sz="2400" b="1" i="1" dirty="0" smtClean="0"/>
              <a:t>r</a:t>
            </a:r>
            <a:r>
              <a:rPr lang="en-US" altLang="zh-CN" sz="2400" b="1" dirty="0" smtClean="0"/>
              <a:t>=1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上的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代替，即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847480"/>
              </p:ext>
            </p:extLst>
          </p:nvPr>
        </p:nvGraphicFramePr>
        <p:xfrm>
          <a:off x="4051300" y="2640013"/>
          <a:ext cx="200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3" imgW="2006280" imgH="457200" progId="Equation.DSMT4">
                  <p:embed/>
                </p:oleObj>
              </mc:Choice>
              <mc:Fallback>
                <p:oleObj name="Equation" r:id="rId3" imgW="2006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1300" y="2640013"/>
                        <a:ext cx="2006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409579"/>
              </p:ext>
            </p:extLst>
          </p:nvPr>
        </p:nvGraphicFramePr>
        <p:xfrm>
          <a:off x="1907705" y="3633362"/>
          <a:ext cx="4475676" cy="1019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5" imgW="2006280" imgH="457200" progId="Equation.DSMT4">
                  <p:embed/>
                </p:oleObj>
              </mc:Choice>
              <mc:Fallback>
                <p:oleObj name="Equation" r:id="rId5" imgW="2006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7705" y="3633362"/>
                        <a:ext cx="4475676" cy="1019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2708920"/>
            <a:ext cx="71449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以下要针对以上第二个缺点加以改进。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</a:t>
            </a:r>
            <a:r>
              <a:rPr lang="zh-CN" altLang="en-US" sz="2400" b="1" dirty="0" smtClean="0"/>
              <a:t>即将所乘的系数</a:t>
            </a:r>
            <a:r>
              <a:rPr lang="en-US" sz="2400" b="1" dirty="0" smtClean="0"/>
              <a:t> [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及</a:t>
            </a:r>
            <a:r>
              <a:rPr lang="en-US" altLang="zh-CN" sz="2400" b="1" i="1" dirty="0" smtClean="0"/>
              <a:t>W</a:t>
            </a:r>
            <a:r>
              <a:rPr lang="en-US" altLang="zh-CN" sz="2400" b="1" i="1" baseline="-25000" dirty="0" smtClean="0"/>
              <a:t>N</a:t>
            </a:r>
            <a:r>
              <a:rPr lang="en-US" altLang="zh-CN" sz="2400" b="1" i="1" baseline="30000" dirty="0" smtClean="0"/>
              <a:t>-k</a:t>
            </a:r>
            <a:r>
              <a:rPr lang="en-US" altLang="zh-CN" sz="2400" b="1" dirty="0" smtClean="0"/>
              <a:t>]</a:t>
            </a:r>
            <a:r>
              <a:rPr lang="zh-CN" altLang="en-US" sz="2400" b="1" dirty="0" smtClean="0"/>
              <a:t>都转换成实数，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其依据是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是实序列这一特点。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当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为实序列时，</a:t>
            </a:r>
            <a:r>
              <a:rPr lang="zh-CN" altLang="en-US" sz="2400" b="1" dirty="0" smtClean="0"/>
              <a:t>有</a:t>
            </a:r>
            <a:endParaRPr lang="zh-CN" alt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499947" y="1667851"/>
            <a:ext cx="126874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(5.3.11)</a:t>
            </a:r>
            <a:endParaRPr lang="zh-CN" altLang="en-US" sz="24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933384"/>
              </p:ext>
            </p:extLst>
          </p:nvPr>
        </p:nvGraphicFramePr>
        <p:xfrm>
          <a:off x="1720521" y="1556792"/>
          <a:ext cx="44751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3" imgW="2006280" imgH="457200" progId="Equation.DSMT4">
                  <p:embed/>
                </p:oleObj>
              </mc:Choice>
              <mc:Fallback>
                <p:oleObj name="Equation" r:id="rId3" imgW="2006280" imgH="457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521" y="1556792"/>
                        <a:ext cx="4475163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598518"/>
              </p:ext>
            </p:extLst>
          </p:nvPr>
        </p:nvGraphicFramePr>
        <p:xfrm>
          <a:off x="1858481" y="692696"/>
          <a:ext cx="5017775" cy="560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5" imgW="2501640" imgH="279360" progId="Equation.DSMT4">
                  <p:embed/>
                </p:oleObj>
              </mc:Choice>
              <mc:Fallback>
                <p:oleObj name="Equation" r:id="rId5" imgW="2501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8481" y="692696"/>
                        <a:ext cx="5017775" cy="560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361091"/>
              </p:ext>
            </p:extLst>
          </p:nvPr>
        </p:nvGraphicFramePr>
        <p:xfrm>
          <a:off x="1115616" y="5229200"/>
          <a:ext cx="726901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7" imgW="3479760" imgH="241200" progId="Equation.DSMT4">
                  <p:embed/>
                </p:oleObj>
              </mc:Choice>
              <mc:Fallback>
                <p:oleObj name="Equation" r:id="rId7" imgW="3479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5616" y="5229200"/>
                        <a:ext cx="7269018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0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571480"/>
            <a:ext cx="1851569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85786" y="1214422"/>
            <a:ext cx="7056740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将求和式中第</a:t>
            </a:r>
            <a:r>
              <a:rPr lang="en-US" sz="2400" b="1" i="1" dirty="0" smtClean="0"/>
              <a:t>K</a:t>
            </a:r>
            <a:r>
              <a:rPr lang="zh-CN" altLang="en-US" sz="2400" b="1" dirty="0" smtClean="0"/>
              <a:t>项与第</a:t>
            </a:r>
            <a:r>
              <a:rPr lang="en-US" sz="2400" b="1" i="1" dirty="0" smtClean="0"/>
              <a:t>N-k</a:t>
            </a:r>
            <a:r>
              <a:rPr lang="zh-CN" altLang="en-US" sz="2400" b="1" dirty="0" smtClean="0"/>
              <a:t>项加以合并，令合并后的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实系数二阶网络：</a:t>
            </a:r>
          </a:p>
        </p:txBody>
      </p:sp>
      <p:pic>
        <p:nvPicPr>
          <p:cNvPr id="12291" name="Picture 3" descr="image0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643182"/>
            <a:ext cx="8591348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 descr="image03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3786190"/>
            <a:ext cx="432646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 descr="image04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94" y="5643602"/>
            <a:ext cx="3874580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202898" y="4643446"/>
            <a:ext cx="289855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有限</a:t>
            </a:r>
            <a:r>
              <a:rPr lang="en-US" altLang="zh-CN" sz="2400" b="1" dirty="0" smtClean="0">
                <a:solidFill>
                  <a:srgbClr val="006600"/>
                </a:solidFill>
              </a:rPr>
              <a:t>Q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的二阶谐振器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00042"/>
            <a:ext cx="7561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当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为奇数</a:t>
            </a:r>
            <a:r>
              <a:rPr lang="zh-CN" altLang="en-US" sz="2400" b="1" dirty="0" smtClean="0"/>
              <a:t>时，</a:t>
            </a:r>
            <a:r>
              <a:rPr lang="en-US" altLang="zh-CN" sz="2400" b="1" i="1" dirty="0"/>
              <a:t> k</a:t>
            </a:r>
            <a:r>
              <a:rPr lang="en-US" altLang="zh-CN" sz="2400" b="1" dirty="0"/>
              <a:t>=0</a:t>
            </a:r>
            <a:r>
              <a:rPr lang="zh-CN" altLang="en-US" sz="2400" b="1" dirty="0" smtClean="0"/>
              <a:t>处为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的一个实极点，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它必然是单独的一项；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而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k</a:t>
            </a:r>
            <a:r>
              <a:rPr lang="en-US" altLang="zh-CN" sz="2400" b="1" dirty="0" smtClean="0"/>
              <a:t>=1,2,…,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处的各项是复极点，且两两互为共轭：</a:t>
            </a:r>
          </a:p>
        </p:txBody>
      </p:sp>
      <p:pic>
        <p:nvPicPr>
          <p:cNvPr id="13317" name="Picture 5" descr="image05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2428868"/>
            <a:ext cx="2500246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2910" y="3286124"/>
            <a:ext cx="161294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将</a:t>
            </a:r>
            <a:r>
              <a:rPr lang="en-US" altLang="zh-CN" sz="2400" b="1" i="1" dirty="0" smtClean="0"/>
              <a:t>k</a:t>
            </a:r>
            <a:r>
              <a:rPr lang="en-US" altLang="zh-CN" sz="2400" b="1" dirty="0" smtClean="0"/>
              <a:t>=0</a:t>
            </a:r>
            <a:r>
              <a:rPr lang="zh-CN" altLang="en-US" sz="2400" b="1" dirty="0" smtClean="0"/>
              <a:t>代入</a:t>
            </a:r>
          </a:p>
        </p:txBody>
      </p:sp>
      <p:pic>
        <p:nvPicPr>
          <p:cNvPr id="13319" name="Picture 7" descr="image05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4214818"/>
            <a:ext cx="1525830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8" descr="image05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34" y="4286256"/>
            <a:ext cx="2228036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71480"/>
            <a:ext cx="9365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 </a:t>
            </a:r>
            <a:r>
              <a:rPr lang="zh-CN" altLang="en-US" sz="2400" b="1" dirty="0" smtClean="0"/>
              <a:t>当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为偶数</a:t>
            </a:r>
            <a:r>
              <a:rPr lang="zh-CN" altLang="en-US" sz="2400" b="1" dirty="0" smtClean="0"/>
              <a:t>时，</a:t>
            </a:r>
            <a:r>
              <a:rPr lang="en-US" altLang="zh-CN" sz="2400" b="1" i="1" dirty="0"/>
              <a:t> k</a:t>
            </a:r>
            <a:r>
              <a:rPr lang="en-US" altLang="zh-CN" sz="2400" b="1" dirty="0"/>
              <a:t>=0</a:t>
            </a:r>
            <a:r>
              <a:rPr lang="zh-CN" altLang="en-US" sz="2400" b="1" dirty="0" smtClean="0"/>
              <a:t>和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=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/2</a:t>
            </a:r>
            <a:r>
              <a:rPr lang="zh-CN" altLang="en-US" sz="2400" b="1" dirty="0" smtClean="0"/>
              <a:t>处为</a:t>
            </a: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的两个实极点，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它们都是单独的项，而</a:t>
            </a:r>
            <a:r>
              <a:rPr lang="en-US" sz="2400" b="1" dirty="0" smtClean="0"/>
              <a:t> </a:t>
            </a:r>
            <a:r>
              <a:rPr lang="en-US" altLang="zh-CN" sz="2400" b="1" i="1" dirty="0"/>
              <a:t>k</a:t>
            </a:r>
            <a:r>
              <a:rPr lang="en-US" altLang="zh-CN" sz="2400" b="1" dirty="0"/>
              <a:t>=1,2</a:t>
            </a:r>
            <a:r>
              <a:rPr lang="en-US" altLang="zh-CN" sz="2400" b="1" dirty="0" smtClean="0"/>
              <a:t>,…,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/2-1,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/2+1,…,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</a:t>
            </a:r>
            <a:r>
              <a:rPr lang="en-US" sz="2400" b="1" dirty="0" smtClean="0"/>
              <a:t>                           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处的各项是复极点，且两两互为共轭，可合并为</a:t>
            </a:r>
          </a:p>
        </p:txBody>
      </p:sp>
      <p:pic>
        <p:nvPicPr>
          <p:cNvPr id="14343" name="Picture 7" descr="image05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4253355"/>
            <a:ext cx="1643042" cy="46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8" descr="image0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2816" y="4305536"/>
            <a:ext cx="2074964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059" y="2492896"/>
            <a:ext cx="2893339" cy="1258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00398" y="2492896"/>
            <a:ext cx="38079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0</a:t>
            </a:r>
            <a:r>
              <a:rPr lang="zh-CN" altLang="en-US" b="1" dirty="0" smtClean="0"/>
              <a:t>代入</a:t>
            </a:r>
            <a:r>
              <a:rPr lang="en-US" altLang="zh-CN" b="1" dirty="0" smtClean="0"/>
              <a:t>(5.3.11)</a:t>
            </a:r>
            <a:r>
              <a:rPr lang="zh-CN" altLang="en-US" b="1" dirty="0" smtClean="0"/>
              <a:t>式的求和式中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8385" y="3122116"/>
            <a:ext cx="38079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将</a:t>
            </a:r>
            <a:r>
              <a:rPr lang="en-US" altLang="zh-CN" b="1" i="1" dirty="0" smtClean="0"/>
              <a:t>k</a:t>
            </a:r>
            <a:r>
              <a:rPr lang="en-US" altLang="zh-CN" b="1" dirty="0" smtClean="0"/>
              <a:t>=</a:t>
            </a:r>
            <a:r>
              <a:rPr lang="en-US" altLang="zh-CN" b="1" i="1" dirty="0" smtClean="0"/>
              <a:t>N</a:t>
            </a:r>
            <a:r>
              <a:rPr lang="en-US" altLang="zh-CN" b="1" dirty="0" smtClean="0"/>
              <a:t>/2</a:t>
            </a:r>
            <a:r>
              <a:rPr lang="zh-CN" altLang="en-US" b="1" dirty="0" smtClean="0"/>
              <a:t>代入</a:t>
            </a:r>
            <a:r>
              <a:rPr lang="en-US" altLang="zh-CN" b="1" dirty="0" smtClean="0"/>
              <a:t>(5.3.11)</a:t>
            </a:r>
            <a:r>
              <a:rPr lang="zh-CN" altLang="en-US" b="1" dirty="0" smtClean="0"/>
              <a:t>式的求和式中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118494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 </a:t>
            </a:r>
            <a:r>
              <a:rPr lang="zh-CN" altLang="en-US" sz="2400" b="1" dirty="0" smtClean="0"/>
              <a:t>实际上</a:t>
            </a:r>
          </a:p>
        </p:txBody>
      </p:sp>
      <p:pic>
        <p:nvPicPr>
          <p:cNvPr id="15362" name="Picture 2" descr="image0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142985"/>
            <a:ext cx="4286280" cy="89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 descr="image06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1" y="2500306"/>
            <a:ext cx="6858048" cy="8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3929066"/>
            <a:ext cx="4466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因而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               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(0)</a:t>
            </a:r>
            <a:r>
              <a:rPr lang="zh-CN" altLang="en-US" sz="2400" b="1" dirty="0" smtClean="0"/>
              <a:t>和 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N/</a:t>
            </a:r>
            <a:r>
              <a:rPr lang="en-US" altLang="zh-CN" sz="2400" b="1" dirty="0" smtClean="0"/>
              <a:t>2)</a:t>
            </a:r>
            <a:r>
              <a:rPr lang="zh-CN" altLang="en-US" sz="2400" b="1" dirty="0" smtClean="0"/>
              <a:t>都是实数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770" y="357166"/>
            <a:ext cx="695575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由此得出修正的频率抽样结构的系统函数表达式为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102" y="114298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当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为偶数时</a:t>
            </a:r>
          </a:p>
        </p:txBody>
      </p:sp>
      <p:pic>
        <p:nvPicPr>
          <p:cNvPr id="16386" name="Picture 2" descr="image06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97056"/>
            <a:ext cx="6643734" cy="111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image0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5579" y="2857496"/>
            <a:ext cx="7592669" cy="107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6484" y="4071942"/>
            <a:ext cx="110799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其中：</a:t>
            </a:r>
          </a:p>
        </p:txBody>
      </p:sp>
      <p:pic>
        <p:nvPicPr>
          <p:cNvPr id="16388" name="Picture 4" descr="image06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4714884"/>
            <a:ext cx="4261284" cy="13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image06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43636" y="5286388"/>
            <a:ext cx="2057956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3190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一、</a:t>
            </a:r>
            <a:r>
              <a:rPr lang="en-US" sz="2400" b="1" dirty="0" smtClean="0">
                <a:solidFill>
                  <a:srgbClr val="C00000"/>
                </a:solidFill>
              </a:rPr>
              <a:t>FIR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滤波器的特点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472" y="1142984"/>
            <a:ext cx="6841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系统的单位抽样响应</a:t>
            </a:r>
            <a:r>
              <a:rPr lang="en-US" sz="2400" b="1" i="1" dirty="0" smtClean="0">
                <a:solidFill>
                  <a:srgbClr val="0033CC"/>
                </a:solidFill>
              </a:rPr>
              <a:t>h</a:t>
            </a:r>
            <a:r>
              <a:rPr lang="en-US" sz="2400" b="1" dirty="0" smtClean="0">
                <a:solidFill>
                  <a:srgbClr val="0033CC"/>
                </a:solidFill>
              </a:rPr>
              <a:t>(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en-US" sz="2400" b="1" dirty="0" smtClean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是有限长的</a:t>
            </a:r>
            <a:r>
              <a:rPr lang="zh-CN" altLang="en-US" sz="2400" b="1" dirty="0" smtClean="0"/>
              <a:t>，即、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           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在有限个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值处不为零。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034" y="2500306"/>
            <a:ext cx="84465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全部                             </a:t>
            </a:r>
            <a:r>
              <a:rPr lang="en-US" sz="2400" b="1" dirty="0" smtClean="0"/>
              <a:t>          </a:t>
            </a:r>
            <a:r>
              <a:rPr lang="zh-CN" altLang="en-US" sz="2400" b="1" dirty="0" smtClean="0"/>
              <a:t>，即结构上没有输出到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输入的反馈，即没有递归结构，只有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非递归结构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</a:t>
            </a:r>
            <a:r>
              <a:rPr lang="zh-CN" altLang="en-US" sz="2400" b="1" dirty="0" smtClean="0"/>
              <a:t>但在</a:t>
            </a:r>
            <a:r>
              <a:rPr lang="en-US" sz="2400" b="1" dirty="0" smtClean="0"/>
              <a:t>FIR</a:t>
            </a:r>
            <a:r>
              <a:rPr lang="zh-CN" altLang="en-US" sz="2400" b="1" dirty="0" smtClean="0"/>
              <a:t>滤波器的频率抽样结构中，也包含有递归结构。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4429132"/>
            <a:ext cx="79576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） 由于全部</a:t>
            </a:r>
            <a:r>
              <a:rPr lang="en-US" sz="2400" b="1" dirty="0" smtClean="0"/>
              <a:t>              </a:t>
            </a:r>
            <a:r>
              <a:rPr lang="zh-CN" altLang="en-US" sz="2400" b="1" dirty="0" smtClean="0"/>
              <a:t>，故系统函数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在</a:t>
            </a:r>
            <a:r>
              <a:rPr lang="en-US" sz="2400" b="1" dirty="0" smtClean="0"/>
              <a:t>0&lt;</a:t>
            </a:r>
            <a:r>
              <a:rPr lang="zh-CN" altLang="en-US" sz="2400" b="1" dirty="0" smtClean="0"/>
              <a:t>｜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｜</a:t>
            </a:r>
            <a:r>
              <a:rPr lang="en-US" sz="2400" b="1" dirty="0" smtClean="0"/>
              <a:t>&lt;∞</a:t>
            </a:r>
            <a:r>
              <a:rPr lang="zh-CN" altLang="en-US" sz="2400" b="1" dirty="0" smtClean="0"/>
              <a:t>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有限</a:t>
            </a:r>
            <a:r>
              <a:rPr lang="en-US" sz="2400" b="1" i="1" dirty="0" smtClean="0">
                <a:solidFill>
                  <a:srgbClr val="0033CC"/>
                </a:solidFill>
              </a:rPr>
              <a:t>z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平面中只有零点</a:t>
            </a:r>
            <a:r>
              <a:rPr lang="zh-CN" altLang="en-US" sz="2400" b="1" dirty="0" smtClean="0"/>
              <a:t>，故又称为全零点系统，或称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</a:t>
            </a:r>
            <a:r>
              <a:rPr lang="zh-CN" altLang="en-US" sz="2400" b="1" dirty="0" smtClean="0"/>
              <a:t>滑动平均系统，系统的全部极点都在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=0</a:t>
            </a:r>
            <a:r>
              <a:rPr lang="zh-CN" altLang="en-US" sz="2400" b="1" dirty="0" smtClean="0"/>
              <a:t>处。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2071670" y="2571744"/>
          <a:ext cx="9239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3" imgW="419040" imgH="228600" progId="Equation.DSMT4">
                  <p:embed/>
                </p:oleObj>
              </mc:Choice>
              <mc:Fallback>
                <p:oleObj name="Equation" r:id="rId3" imgW="41904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70" y="2571744"/>
                        <a:ext cx="923925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013078" y="2584448"/>
          <a:ext cx="19875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5" imgW="901440" imgH="253800" progId="Equation.DSMT4">
                  <p:embed/>
                </p:oleObj>
              </mc:Choice>
              <mc:Fallback>
                <p:oleObj name="Equation" r:id="rId5" imgW="90144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078" y="2584448"/>
                        <a:ext cx="198755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2786050" y="4500570"/>
          <a:ext cx="9239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7" imgW="419040" imgH="228600" progId="Equation.DSMT4">
                  <p:embed/>
                </p:oleObj>
              </mc:Choice>
              <mc:Fallback>
                <p:oleObj name="Equation" r:id="rId7" imgW="41904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50" y="4500570"/>
                        <a:ext cx="923925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195438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当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为奇数时</a:t>
            </a:r>
          </a:p>
        </p:txBody>
      </p:sp>
      <p:pic>
        <p:nvPicPr>
          <p:cNvPr id="17410" name="Picture 2" descr="image06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142984"/>
            <a:ext cx="5757452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 descr="image06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2143116"/>
            <a:ext cx="6079997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3071810"/>
            <a:ext cx="110799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其中，</a:t>
            </a:r>
          </a:p>
        </p:txBody>
      </p:sp>
      <p:pic>
        <p:nvPicPr>
          <p:cNvPr id="17412" name="Picture 4" descr="image07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3714752"/>
            <a:ext cx="4427318" cy="142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 descr="image07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4286256"/>
            <a:ext cx="2262051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SP程佩青课件\064937-01 数字信号处理教程（第四版）(经典版) 40571-9\CTP\TU\5t1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00109"/>
            <a:ext cx="7830442" cy="300039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14612" y="4714884"/>
            <a:ext cx="327846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谐振器的各个根的位置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66736"/>
            <a:ext cx="513473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一阶结构以及二阶结构的基本流图：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71670" y="4495826"/>
            <a:ext cx="572464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（修正的频率抽样结构的基本单元结构）</a:t>
            </a:r>
          </a:p>
        </p:txBody>
      </p:sp>
      <p:pic>
        <p:nvPicPr>
          <p:cNvPr id="7170" name="Picture 2" descr="E:\DSP程佩青课件\064937-01 数字信号处理教程（第四版）(经典版) 40571-9\CTP\TU\5t1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8371917" cy="21431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531427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>
                <a:solidFill>
                  <a:srgbClr val="002060"/>
                </a:solidFill>
              </a:rPr>
              <a:t>N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为偶数时的修正的频率抽样型结构：</a:t>
            </a:r>
          </a:p>
        </p:txBody>
      </p:sp>
      <p:pic>
        <p:nvPicPr>
          <p:cNvPr id="8194" name="Picture 2" descr="E:\DSP程佩青课件\064937-01 数字信号处理教程（第四版）(经典版) 40571-9\CTP\TU\5t1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381" y="1643050"/>
            <a:ext cx="7725081" cy="35718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3276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7030A0"/>
                </a:solidFill>
              </a:rPr>
              <a:t>5. 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频率抽样结构的特点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034" y="1000108"/>
            <a:ext cx="841768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对窄带低通，窄带带通滤波器，所需频域抽样点较小；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034" y="1817550"/>
            <a:ext cx="8768747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具有高度模块化结构，每个一，二阶节结构都是相同的，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只是所乘的加权系数不同而已，因而可以时分复用，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代替一组并列滤波器；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406" y="3786190"/>
            <a:ext cx="8223726" cy="22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） 由于量化效应，使在半径为</a:t>
            </a:r>
            <a:r>
              <a:rPr lang="en-US" sz="2400" b="1" i="1" dirty="0" smtClean="0"/>
              <a:t>r</a:t>
            </a:r>
            <a:r>
              <a:rPr lang="zh-CN" altLang="en-US" sz="2400" b="1" dirty="0" smtClean="0"/>
              <a:t>的圆上的某些极点可能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          (</a:t>
            </a:r>
            <a:r>
              <a:rPr lang="zh-CN" altLang="en-US" sz="2400" b="1" dirty="0" smtClean="0"/>
              <a:t>很大可能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移位，不能被零点抵消，造成有限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平面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</a:t>
            </a:r>
            <a:r>
              <a:rPr lang="zh-CN" altLang="en-US" sz="2400" b="1" dirty="0" smtClean="0"/>
              <a:t>出现极点，因而变成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系统了。其另一个缺点是所需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乘法器及存储器都比较多。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2422"/>
            <a:ext cx="233910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6.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快速卷积结构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224" y="995364"/>
            <a:ext cx="525175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FIR</a:t>
            </a:r>
            <a:r>
              <a:rPr lang="zh-CN" altLang="en-US" sz="2400" b="1" dirty="0" smtClean="0"/>
              <a:t>滤波器可以有快速</a:t>
            </a:r>
            <a:r>
              <a:rPr lang="en-US" sz="2400" b="1" dirty="0" smtClean="0"/>
              <a:t>(</a:t>
            </a:r>
            <a:r>
              <a:rPr lang="zh-CN" altLang="en-US" sz="2400" b="1" dirty="0" smtClean="0"/>
              <a:t>圆周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卷积结构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41" y="1709744"/>
            <a:ext cx="8614859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长度为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1</a:t>
            </a:r>
            <a:r>
              <a:rPr lang="zh-CN" altLang="en-US" sz="2400" b="1" dirty="0" smtClean="0"/>
              <a:t>点，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长度为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2</a:t>
            </a:r>
            <a:r>
              <a:rPr lang="zh-CN" altLang="en-US" sz="2400" b="1" dirty="0" smtClean="0"/>
              <a:t>点，则卷积结果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的长度为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                                                                     N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+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-1</a:t>
            </a:r>
            <a:r>
              <a:rPr lang="zh-CN" altLang="en-US" sz="2400" b="1" dirty="0" smtClean="0"/>
              <a:t>点，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若作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运算，其</a:t>
            </a:r>
            <a:r>
              <a:rPr lang="en-US" sz="2400" b="1" dirty="0" smtClean="0"/>
              <a:t>DFT</a:t>
            </a:r>
            <a:r>
              <a:rPr lang="zh-CN" altLang="en-US" sz="2400" b="1" dirty="0" smtClean="0"/>
              <a:t>的点数必须满足</a:t>
            </a:r>
            <a:r>
              <a:rPr lang="en-US" sz="2400" b="1" i="1" dirty="0" smtClean="0"/>
              <a:t>L</a:t>
            </a:r>
            <a:r>
              <a:rPr lang="en-US" sz="2400" b="1" dirty="0" smtClean="0"/>
              <a:t>≥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+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-1</a:t>
            </a:r>
            <a:r>
              <a:rPr lang="zh-CN" altLang="en-US" sz="2400" b="1" dirty="0" smtClean="0"/>
              <a:t>点，则</a:t>
            </a:r>
          </a:p>
        </p:txBody>
      </p:sp>
      <p:pic>
        <p:nvPicPr>
          <p:cNvPr id="20482" name="Picture 2" descr="image07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710008"/>
            <a:ext cx="415020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214942" y="3567132"/>
            <a:ext cx="130035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皆为</a:t>
            </a:r>
            <a:r>
              <a:rPr lang="en-US" sz="2400" b="1" i="1" dirty="0" smtClean="0"/>
              <a:t>L</a:t>
            </a:r>
            <a:r>
              <a:rPr lang="zh-CN" altLang="en-US" sz="2400" b="1" dirty="0" smtClean="0"/>
              <a:t>点</a:t>
            </a:r>
          </a:p>
        </p:txBody>
      </p:sp>
      <p:pic>
        <p:nvPicPr>
          <p:cNvPr id="20483" name="Picture 3" descr="image07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4424388"/>
            <a:ext cx="2040949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 descr="image08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5138768"/>
            <a:ext cx="2108980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428992" y="4924454"/>
            <a:ext cx="68159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L</a:t>
            </a:r>
            <a:r>
              <a:rPr lang="zh-CN" altLang="en-US" sz="2400" b="1" dirty="0" smtClean="0"/>
              <a:t>点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95298"/>
            <a:ext cx="233910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快速卷积结构：</a:t>
            </a:r>
          </a:p>
        </p:txBody>
      </p:sp>
      <p:pic>
        <p:nvPicPr>
          <p:cNvPr id="9218" name="Picture 2" descr="E:\DSP程佩青课件\064937-01 数字信号处理教程（第四版）(经典版) 40571-9\CTP\TU\5t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714488"/>
            <a:ext cx="7671298" cy="22145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85728"/>
            <a:ext cx="419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6600"/>
                </a:solidFill>
              </a:rPr>
              <a:t>7.  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线性相位</a:t>
            </a:r>
            <a:r>
              <a:rPr lang="en-US" sz="2400" b="1" dirty="0" smtClean="0">
                <a:solidFill>
                  <a:srgbClr val="006600"/>
                </a:solidFill>
              </a:rPr>
              <a:t>FIR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滤波器的结构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786" y="1071546"/>
            <a:ext cx="783099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FIR</a:t>
            </a:r>
            <a:r>
              <a:rPr lang="zh-CN" altLang="en-US" sz="2400" b="1" dirty="0" smtClean="0"/>
              <a:t>滤波器的一大特点，是可以实现严格线性相位特性。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5786" y="1714488"/>
            <a:ext cx="7964040" cy="1687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FIR</a:t>
            </a:r>
            <a:r>
              <a:rPr lang="zh-CN" altLang="en-US" sz="2400" b="1" dirty="0" smtClean="0"/>
              <a:t>滤波器的单位抽样响应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为实数</a:t>
            </a:r>
            <a:r>
              <a:rPr lang="en-US" sz="2400" b="1" dirty="0" smtClean="0"/>
              <a:t>(0≤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-1)</a:t>
            </a:r>
            <a:r>
              <a:rPr lang="zh-CN" altLang="en-US" sz="2400" b="1" dirty="0" smtClean="0"/>
              <a:t>，且满足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以下任一条件时，系统的频率响应的相位就是严格线性的</a:t>
            </a:r>
            <a:r>
              <a:rPr lang="en-US" sz="2400" b="1" dirty="0" smtClean="0"/>
              <a:t>:</a:t>
            </a:r>
            <a:endParaRPr lang="zh-CN" altLang="en-US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5786" y="3071810"/>
            <a:ext cx="141577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偶对称：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8340" y="3714752"/>
            <a:ext cx="3563796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</a:t>
            </a:r>
            <a:r>
              <a:rPr lang="en-US" altLang="zh-CN" sz="2400" b="1" dirty="0" smtClean="0"/>
              <a:t>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-1 </a:t>
            </a:r>
            <a:r>
              <a:rPr lang="en-US" altLang="zh-CN" sz="2400" b="1" dirty="0" smtClean="0"/>
              <a:t>-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), </a:t>
            </a:r>
            <a:r>
              <a:rPr lang="en-US" sz="2400" b="1" dirty="0" smtClean="0"/>
              <a:t>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</a:t>
            </a:r>
            <a:endParaRPr lang="zh-CN" altLang="en-US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20798" y="4500570"/>
            <a:ext cx="142218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奇对称：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9449" y="5068685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-h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 </a:t>
            </a:r>
            <a:r>
              <a:rPr lang="en-US" altLang="zh-CN" sz="2400" b="1" dirty="0"/>
              <a:t>-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), </a:t>
            </a:r>
            <a:r>
              <a:rPr lang="en-US" sz="2400" b="1" dirty="0" smtClean="0"/>
              <a:t>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</a:t>
            </a:r>
            <a:endParaRPr lang="zh-CN" altLang="en-US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57752" y="5715016"/>
            <a:ext cx="331052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其对称中心为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=(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-1)/2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195438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当</a:t>
            </a:r>
            <a:r>
              <a:rPr lang="en-US" sz="2400" b="1" i="1" dirty="0" smtClean="0">
                <a:solidFill>
                  <a:srgbClr val="C00000"/>
                </a:solidFill>
              </a:rPr>
              <a:t>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为奇数时</a:t>
            </a:r>
          </a:p>
        </p:txBody>
      </p:sp>
      <p:pic>
        <p:nvPicPr>
          <p:cNvPr id="23554" name="Picture 2" descr="image08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85860"/>
            <a:ext cx="7851483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2910" y="2424124"/>
            <a:ext cx="6506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N</a:t>
            </a:r>
            <a:r>
              <a:rPr lang="zh-CN" altLang="en-US" sz="2400" b="1" dirty="0" smtClean="0"/>
              <a:t>为奇数时线性相位</a:t>
            </a:r>
            <a:r>
              <a:rPr lang="en-US" sz="2400" b="1" dirty="0" smtClean="0"/>
              <a:t>FIR</a:t>
            </a:r>
            <a:r>
              <a:rPr lang="zh-CN" altLang="en-US" sz="2400" b="1" dirty="0" smtClean="0"/>
              <a:t>滤波器的直接型结构：</a:t>
            </a:r>
          </a:p>
        </p:txBody>
      </p:sp>
      <p:pic>
        <p:nvPicPr>
          <p:cNvPr id="10242" name="Picture 2" descr="E:\DSP程佩青课件\064937-01 数字信号处理教程（第四版）(经典版) 40571-9\CTP\TU\5t21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6837" y="3357562"/>
            <a:ext cx="7514542" cy="2500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428604"/>
            <a:ext cx="195438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当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为偶数时</a:t>
            </a:r>
          </a:p>
        </p:txBody>
      </p:sp>
      <p:pic>
        <p:nvPicPr>
          <p:cNvPr id="3" name="Picture 3" descr="image08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214422"/>
            <a:ext cx="3873419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image08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8499" y="5214950"/>
            <a:ext cx="7504095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 descr="E:\DSP程佩青课件\064937-01 数字信号处理教程（第四版）(经典版) 40571-9\CTP\TU\5t22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2438371"/>
            <a:ext cx="6429420" cy="22381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500042"/>
            <a:ext cx="86918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4</a:t>
            </a:r>
            <a:r>
              <a:rPr lang="zh-CN" altLang="en-US" sz="2400" b="1" dirty="0" smtClean="0"/>
              <a:t>） 同一个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，可以有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直接型</a:t>
            </a:r>
            <a:r>
              <a:rPr lang="zh-CN" altLang="en-US" sz="2400" b="1" dirty="0" smtClean="0"/>
              <a:t>（横截型、卷积型）结构、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级联型</a:t>
            </a:r>
            <a:r>
              <a:rPr lang="zh-CN" altLang="en-US" sz="2400" b="1" dirty="0" smtClean="0"/>
              <a:t>结构、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频率抽样型</a:t>
            </a:r>
            <a:r>
              <a:rPr lang="zh-CN" altLang="en-US" sz="2400" b="1" dirty="0" smtClean="0"/>
              <a:t>结构、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线性相位型</a:t>
            </a:r>
            <a:r>
              <a:rPr lang="zh-CN" altLang="en-US" sz="2400" b="1" dirty="0" smtClean="0"/>
              <a:t>结构、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快速卷积型</a:t>
            </a:r>
            <a:r>
              <a:rPr lang="en-US" sz="2400" b="1" dirty="0" smtClean="0"/>
              <a:t>(DFT</a:t>
            </a:r>
            <a:r>
              <a:rPr lang="zh-CN" altLang="en-US" sz="2400" b="1" dirty="0" smtClean="0"/>
              <a:t>型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结构，还有下一节将讨论到的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</a:rPr>
              <a:t>      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格型</a:t>
            </a:r>
            <a:r>
              <a:rPr lang="zh-CN" altLang="en-US" sz="2400" b="1" dirty="0" smtClean="0"/>
              <a:t>结构，因为有限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平面没有极点，故没有并联型结构。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282" y="3071810"/>
            <a:ext cx="910698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5</a:t>
            </a:r>
            <a:r>
              <a:rPr lang="zh-CN" altLang="en-US" sz="2400" b="1" dirty="0" smtClean="0"/>
              <a:t>） 同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滤波器一样，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是实数时，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中的系数亦为实数。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947" y="4071942"/>
            <a:ext cx="775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6</a:t>
            </a:r>
            <a:r>
              <a:rPr lang="zh-CN" altLang="en-US" sz="2400" b="1" dirty="0" smtClean="0"/>
              <a:t>）</a:t>
            </a:r>
            <a:r>
              <a:rPr lang="en-US" sz="2400" b="1" dirty="0" smtClean="0"/>
              <a:t> FIR</a:t>
            </a:r>
            <a:r>
              <a:rPr lang="zh-CN" altLang="en-US" sz="2400" b="1" dirty="0" smtClean="0"/>
              <a:t>滤波器的最大特点是可以有严格的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线性相位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这对某些信号</a:t>
            </a:r>
            <a:r>
              <a:rPr lang="en-US" sz="2400" b="1" dirty="0" smtClean="0"/>
              <a:t>(</a:t>
            </a:r>
            <a:r>
              <a:rPr lang="zh-CN" altLang="en-US" sz="2400" b="1" dirty="0" smtClean="0"/>
              <a:t>例如图像信号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的传输是很重要的。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5.2</a:t>
            </a:r>
            <a:endParaRPr lang="zh-CN" altLang="en-US" sz="2400" b="1" dirty="0" smtClean="0"/>
          </a:p>
        </p:txBody>
      </p:sp>
      <p:pic>
        <p:nvPicPr>
          <p:cNvPr id="12290" name="Picture 2" descr="E:\DSP程佩青课件\064937-01 数字信号处理教程（第四版）(经典版) 40571-9\CTP\TU\5t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428736"/>
            <a:ext cx="5579273" cy="37862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DSP程佩青课件\064937-01 数字信号处理教程（第四版）(经典版) 40571-9\CTP\TU\5t2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857232"/>
            <a:ext cx="6326462" cy="4293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DSP程佩青课件\064937-01 数字信号处理教程（第四版）(经典版) 40571-9\CTP\TU\5t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1" y="1355105"/>
            <a:ext cx="6786610" cy="30658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5.3</a:t>
            </a:r>
            <a:endParaRPr lang="zh-CN" altLang="en-US" sz="2400" b="1" dirty="0" smtClean="0"/>
          </a:p>
        </p:txBody>
      </p:sp>
      <p:pic>
        <p:nvPicPr>
          <p:cNvPr id="15362" name="Picture 2" descr="E:\DSP程佩青课件\064937-01 数字信号处理教程（第四版）(经典版) 40571-9\CTP\TU\5t2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9916" y="1573071"/>
            <a:ext cx="6271042" cy="27131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DSP程佩青课件\064937-01 数字信号处理教程（第四版）(经典版) 40571-9\CTP\TU\5t2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785794"/>
            <a:ext cx="6213289" cy="34890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5.4</a:t>
            </a:r>
            <a:endParaRPr lang="zh-CN" altLang="en-US" sz="2400" b="1" dirty="0" smtClean="0"/>
          </a:p>
        </p:txBody>
      </p:sp>
      <p:pic>
        <p:nvPicPr>
          <p:cNvPr id="16386" name="Picture 2" descr="E:\DSP程佩青课件\064937-01 数字信号处理教程（第四版）(经典版) 40571-9\CTP\TU\5t2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249350"/>
            <a:ext cx="4663117" cy="25368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DSP程佩青课件\064937-01 数字信号处理教程（第四版）(经典版) 40571-9\CTP\TU\5t2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000108"/>
            <a:ext cx="6277912" cy="32672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334" y="428604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5.5</a:t>
            </a:r>
            <a:endParaRPr lang="zh-CN" altLang="en-US" sz="2400" b="1" dirty="0" smtClean="0"/>
          </a:p>
        </p:txBody>
      </p:sp>
      <p:pic>
        <p:nvPicPr>
          <p:cNvPr id="18434" name="Picture 2" descr="E:\DSP程佩青课件\064937-01 数字信号处理教程（第四版）(经典版) 40571-9\CTP\TU\5t3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859" y="1643050"/>
            <a:ext cx="7675355" cy="35246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11881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5.6</a:t>
            </a:r>
            <a:endParaRPr lang="zh-CN" altLang="en-US" sz="2400" b="1" dirty="0" smtClean="0"/>
          </a:p>
        </p:txBody>
      </p:sp>
      <p:pic>
        <p:nvPicPr>
          <p:cNvPr id="19458" name="Picture 2" descr="E:\DSP程佩青课件\064937-01 数字信号处理教程（第四版）(经典版) 40571-9\CTP\TU\5t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107920"/>
            <a:ext cx="3419494" cy="2922744"/>
          </a:xfrm>
          <a:prstGeom prst="rect">
            <a:avLst/>
          </a:prstGeom>
          <a:noFill/>
        </p:spPr>
      </p:pic>
      <p:pic>
        <p:nvPicPr>
          <p:cNvPr id="19459" name="Picture 3" descr="E:\DSP程佩青课件\064937-01 数字信号处理教程（第四版）(经典版) 40571-9\CTP\TU\5t32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4133858"/>
            <a:ext cx="4708224" cy="23669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7515199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线性相位情况下，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                FIR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滤波器的卷积型结构要比一般卷积型结构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</a:rPr>
              <a:t>                              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节省约一半数量的乘法次数。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326724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二、</a:t>
            </a:r>
            <a:r>
              <a:rPr lang="en-US" sz="2400" b="1" dirty="0" smtClean="0">
                <a:solidFill>
                  <a:srgbClr val="C00000"/>
                </a:solidFill>
              </a:rPr>
              <a:t> FIR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滤波器的结构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348" y="1000108"/>
            <a:ext cx="480131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1.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直接型（横截型、卷积型）结构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1538" y="1643050"/>
            <a:ext cx="477727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N</a:t>
            </a:r>
            <a:r>
              <a:rPr lang="zh-CN" altLang="en-US" sz="2400" b="1" dirty="0" smtClean="0"/>
              <a:t>点长单位冲激响应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)(0≤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-1)</a:t>
            </a:r>
            <a:endParaRPr lang="zh-CN" altLang="en-US" sz="2400" b="1" dirty="0" smtClean="0"/>
          </a:p>
        </p:txBody>
      </p:sp>
      <p:pic>
        <p:nvPicPr>
          <p:cNvPr id="2050" name="Picture 2" descr="image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571744"/>
            <a:ext cx="6324467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1538" y="3571876"/>
            <a:ext cx="204094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横向型结构：</a:t>
            </a:r>
          </a:p>
        </p:txBody>
      </p:sp>
      <p:pic>
        <p:nvPicPr>
          <p:cNvPr id="1026" name="Picture 2" descr="E:\DSP程佩青课件\064937-01 数字信号处理教程（第四版）(经典版) 40571-9\CTP\TU\5t12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607" y="4500570"/>
            <a:ext cx="7359948" cy="11430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5311" y="2281248"/>
            <a:ext cx="172354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转置结构：</a:t>
            </a:r>
          </a:p>
        </p:txBody>
      </p:sp>
      <p:pic>
        <p:nvPicPr>
          <p:cNvPr id="5" name="Picture 2" descr="E:\DSP程佩青课件\064937-01 数字信号处理教程（第四版）(经典版) 40571-9\CTP\TU\5t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571480"/>
            <a:ext cx="7359948" cy="1143008"/>
          </a:xfrm>
          <a:prstGeom prst="rect">
            <a:avLst/>
          </a:prstGeom>
          <a:noFill/>
        </p:spPr>
      </p:pic>
      <p:pic>
        <p:nvPicPr>
          <p:cNvPr id="2050" name="Picture 2" descr="E:\DSP程佩青课件\064937-01 数字信号处理教程（第四版）(经典版) 40571-9\CTP\TU\5t13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571876"/>
            <a:ext cx="8024378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596" y="357166"/>
            <a:ext cx="203132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2.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级联型结构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348" y="1071546"/>
            <a:ext cx="7879080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将系统函数分解为由一阶实零点子系统与一对共轭复零点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组成的实系数二阶子系统的系统函数的乘积：</a:t>
            </a:r>
          </a:p>
        </p:txBody>
      </p:sp>
      <p:pic>
        <p:nvPicPr>
          <p:cNvPr id="4098" name="Picture 2" descr="image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357430"/>
            <a:ext cx="443320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5786" y="3500438"/>
            <a:ext cx="479009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FIR</a:t>
            </a:r>
            <a:r>
              <a:rPr lang="zh-CN" altLang="en-US" sz="2400" b="1" dirty="0" smtClean="0"/>
              <a:t>系统的级联结构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N=</a:t>
            </a:r>
            <a:r>
              <a:rPr lang="en-US" sz="2400" b="1" dirty="0" smtClean="0"/>
              <a:t>6</a:t>
            </a:r>
            <a:r>
              <a:rPr lang="zh-CN" altLang="en-US" sz="2400" b="1" dirty="0" smtClean="0"/>
              <a:t>，</a:t>
            </a:r>
            <a:r>
              <a:rPr lang="en-US" sz="2400" b="1" i="1" dirty="0" smtClean="0"/>
              <a:t>K=</a:t>
            </a:r>
            <a:r>
              <a:rPr lang="en-US" sz="2400" b="1" dirty="0" smtClean="0"/>
              <a:t>3)</a:t>
            </a:r>
            <a:r>
              <a:rPr lang="zh-CN" altLang="en-US" sz="2400" b="1" dirty="0" smtClean="0"/>
              <a:t>：</a:t>
            </a:r>
          </a:p>
        </p:txBody>
      </p:sp>
      <p:pic>
        <p:nvPicPr>
          <p:cNvPr id="3074" name="Picture 2" descr="E:\DSP程佩青课件\064937-01 数字信号处理教程（第四版）(经典版) 40571-9\CTP\TU\5t14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4349659"/>
            <a:ext cx="6357982" cy="18654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85728"/>
            <a:ext cx="273504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3.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频率抽样型结构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786" y="928670"/>
            <a:ext cx="7454285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一个有限长序列，其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变换可以用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平面单位圆上的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个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等间隔抽样值来表示：</a:t>
            </a:r>
          </a:p>
        </p:txBody>
      </p:sp>
      <p:pic>
        <p:nvPicPr>
          <p:cNvPr id="5122" name="Picture 2" descr="image0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357430"/>
            <a:ext cx="3500462" cy="89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7224" y="3357562"/>
            <a:ext cx="80021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其中</a:t>
            </a:r>
          </a:p>
        </p:txBody>
      </p:sp>
      <p:pic>
        <p:nvPicPr>
          <p:cNvPr id="5123" name="Picture 3" descr="image0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3643314"/>
            <a:ext cx="1680726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 descr="image0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4786322"/>
            <a:ext cx="4320983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472" y="500042"/>
            <a:ext cx="295465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可看成两部分级联：</a:t>
            </a:r>
          </a:p>
        </p:txBody>
      </p:sp>
      <p:pic>
        <p:nvPicPr>
          <p:cNvPr id="11" name="Picture 2" descr="image0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1428736"/>
            <a:ext cx="3500462" cy="89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圆角矩形 11"/>
          <p:cNvSpPr/>
          <p:nvPr/>
        </p:nvSpPr>
        <p:spPr>
          <a:xfrm>
            <a:off x="4000496" y="1285860"/>
            <a:ext cx="4000528" cy="121442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5786" y="2714620"/>
            <a:ext cx="265970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级联的第一部分：</a:t>
            </a:r>
          </a:p>
        </p:txBody>
      </p:sp>
      <p:pic>
        <p:nvPicPr>
          <p:cNvPr id="16" name="Picture 3" descr="image0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622479"/>
            <a:ext cx="2000264" cy="520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027772" y="4143380"/>
            <a:ext cx="265970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级联的第二部分：</a:t>
            </a:r>
          </a:p>
        </p:txBody>
      </p:sp>
      <p:pic>
        <p:nvPicPr>
          <p:cNvPr id="18" name="Picture 4" descr="image0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6466" y="5000636"/>
            <a:ext cx="325887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2659702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级联的第一部分：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)=</a:t>
            </a:r>
            <a:r>
              <a:rPr lang="en-US" altLang="zh-CN" sz="2400" b="1" dirty="0" smtClean="0"/>
              <a:t>1-</a:t>
            </a:r>
            <a:r>
              <a:rPr lang="en-US" altLang="zh-CN" sz="2400" b="1" i="1" dirty="0" smtClean="0"/>
              <a:t>z</a:t>
            </a:r>
            <a:r>
              <a:rPr lang="en-US" altLang="zh-CN" sz="2400" b="1" baseline="30000" dirty="0" smtClean="0"/>
              <a:t>-</a:t>
            </a:r>
            <a:r>
              <a:rPr lang="en-US" altLang="zh-CN" sz="2400" b="1" i="1" baseline="30000" dirty="0" smtClean="0"/>
              <a:t>N</a:t>
            </a:r>
            <a:endParaRPr lang="zh-CN" altLang="en-US" sz="2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14349" y="2786059"/>
            <a:ext cx="33575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/>
              <a:t>FIR</a:t>
            </a:r>
            <a:r>
              <a:rPr lang="zh-CN" altLang="en-US" sz="2400" b="1" dirty="0" smtClean="0"/>
              <a:t>子系统，</a:t>
            </a:r>
            <a:endParaRPr lang="en-US" altLang="zh-CN" sz="2400" b="1" dirty="0" smtClean="0"/>
          </a:p>
          <a:p>
            <a:pPr>
              <a:lnSpc>
                <a:spcPct val="120000"/>
              </a:lnSpc>
            </a:pPr>
            <a:r>
              <a:rPr lang="zh-CN" altLang="en-US" sz="2400" b="1" dirty="0" smtClean="0"/>
              <a:t>它是由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个延时单元</a:t>
            </a:r>
            <a:endParaRPr lang="en-US" altLang="zh-CN" sz="2400" b="1" dirty="0" smtClean="0"/>
          </a:p>
          <a:p>
            <a:pPr>
              <a:lnSpc>
                <a:spcPct val="120000"/>
              </a:lnSpc>
            </a:pPr>
            <a:r>
              <a:rPr lang="zh-CN" altLang="en-US" sz="2400" b="1" dirty="0" smtClean="0"/>
              <a:t>组成的梳状滤波器，</a:t>
            </a:r>
            <a:endParaRPr lang="en-US" altLang="zh-CN" sz="2400" b="1" dirty="0" smtClean="0"/>
          </a:p>
          <a:p>
            <a:pPr>
              <a:lnSpc>
                <a:spcPct val="120000"/>
              </a:lnSpc>
            </a:pPr>
            <a:r>
              <a:rPr lang="zh-CN" altLang="en-US" sz="2400" b="1" dirty="0" smtClean="0"/>
              <a:t>此系统在单位圆上</a:t>
            </a:r>
            <a:endParaRPr lang="en-US" altLang="zh-CN" sz="2400" b="1" dirty="0" smtClean="0"/>
          </a:p>
          <a:p>
            <a:pPr>
              <a:lnSpc>
                <a:spcPct val="120000"/>
              </a:lnSpc>
            </a:pPr>
            <a:r>
              <a:rPr lang="zh-CN" altLang="en-US" sz="2400" b="1" dirty="0" smtClean="0"/>
              <a:t>有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个等间隔的零点。</a:t>
            </a:r>
          </a:p>
        </p:txBody>
      </p:sp>
      <p:pic>
        <p:nvPicPr>
          <p:cNvPr id="5122" name="Picture 2" descr="E:\DSP程佩青课件\064937-01 数字信号处理教程（第四版）(经典版) 40571-9\CTP\TU\5t1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1571612"/>
            <a:ext cx="4286280" cy="4134928"/>
          </a:xfrm>
          <a:prstGeom prst="rect">
            <a:avLst/>
          </a:prstGeom>
          <a:noFill/>
        </p:spPr>
      </p:pic>
      <p:sp>
        <p:nvSpPr>
          <p:cNvPr id="9" name="圆角矩形 8"/>
          <p:cNvSpPr/>
          <p:nvPr/>
        </p:nvSpPr>
        <p:spPr>
          <a:xfrm>
            <a:off x="500034" y="2500306"/>
            <a:ext cx="3357586" cy="292895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757</TotalTime>
  <Words>1328</Words>
  <Application>Microsoft Office PowerPoint</Application>
  <PresentationFormat>全屏显示(4:3)</PresentationFormat>
  <Paragraphs>129</Paragraphs>
  <Slides>40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3" baseType="lpstr">
      <vt:lpstr>Concourse</vt:lpstr>
      <vt:lpstr>Equation</vt:lpstr>
      <vt:lpstr>MathType 6.0 Equation</vt:lpstr>
      <vt:lpstr> 5.3  有限长单位冲激响应(FIR)滤波器的基本结构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104</cp:revision>
  <dcterms:created xsi:type="dcterms:W3CDTF">2017-07-17T10:44:10Z</dcterms:created>
  <dcterms:modified xsi:type="dcterms:W3CDTF">2017-09-27T06:43:30Z</dcterms:modified>
</cp:coreProperties>
</file>